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77" r:id="rId5"/>
    <p:sldId id="268" r:id="rId6"/>
    <p:sldId id="276" r:id="rId7"/>
    <p:sldId id="258" r:id="rId8"/>
    <p:sldId id="279" r:id="rId9"/>
    <p:sldId id="275" r:id="rId10"/>
    <p:sldId id="274" r:id="rId11"/>
    <p:sldId id="273" r:id="rId12"/>
    <p:sldId id="259" r:id="rId13"/>
    <p:sldId id="260" r:id="rId14"/>
    <p:sldId id="261" r:id="rId15"/>
    <p:sldId id="262" r:id="rId16"/>
    <p:sldId id="264" r:id="rId17"/>
    <p:sldId id="281" r:id="rId18"/>
    <p:sldId id="280" r:id="rId19"/>
    <p:sldId id="263" r:id="rId20"/>
    <p:sldId id="265" r:id="rId21"/>
    <p:sldId id="266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6.xml"/><Relationship Id="rId7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2667000" y="304800"/>
            <a:ext cx="4419600" cy="1066800"/>
          </a:xfrm>
          <a:prstGeom prst="star32">
            <a:avLst>
              <a:gd name="adj" fmla="val 3310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>
            <a:hlinkClick r:id="rId2" action="ppaction://hlinksldjump"/>
          </p:cNvPr>
          <p:cNvSpPr/>
          <p:nvPr/>
        </p:nvSpPr>
        <p:spPr>
          <a:xfrm>
            <a:off x="5715000" y="5486400"/>
            <a:ext cx="2895600" cy="9144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Closing of the class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ptagon 5">
            <a:hlinkClick r:id="" action="ppaction://hlinkshowjump?jump=nextslide"/>
          </p:cNvPr>
          <p:cNvSpPr/>
          <p:nvPr/>
        </p:nvSpPr>
        <p:spPr>
          <a:xfrm>
            <a:off x="381000" y="1371600"/>
            <a:ext cx="2819400" cy="9144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Creating safety environment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eptagon 6">
            <a:hlinkClick r:id="rId3" action="ppaction://hlinksldjump"/>
          </p:cNvPr>
          <p:cNvSpPr/>
          <p:nvPr/>
        </p:nvSpPr>
        <p:spPr>
          <a:xfrm>
            <a:off x="609600" y="5486400"/>
            <a:ext cx="2514600" cy="9906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Declaration of the lesson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eptagon 7">
            <a:hlinkClick r:id="rId4" action="ppaction://hlinksldjump"/>
          </p:cNvPr>
          <p:cNvSpPr/>
          <p:nvPr/>
        </p:nvSpPr>
        <p:spPr>
          <a:xfrm>
            <a:off x="457200" y="4572000"/>
            <a:ext cx="2819400" cy="9144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ptagon 8">
            <a:hlinkClick r:id="rId5" action="ppaction://hlinksldjump"/>
          </p:cNvPr>
          <p:cNvSpPr/>
          <p:nvPr/>
        </p:nvSpPr>
        <p:spPr>
          <a:xfrm>
            <a:off x="533400" y="3505200"/>
            <a:ext cx="2743200" cy="9906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ptagon 9">
            <a:hlinkClick r:id="rId6" action="ppaction://hlinksldjump"/>
          </p:cNvPr>
          <p:cNvSpPr/>
          <p:nvPr/>
        </p:nvSpPr>
        <p:spPr>
          <a:xfrm>
            <a:off x="457200" y="2438400"/>
            <a:ext cx="2819400" cy="9906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eptagon 10">
            <a:hlinkClick r:id="rId7" action="ppaction://hlinksldjump"/>
          </p:cNvPr>
          <p:cNvSpPr/>
          <p:nvPr/>
        </p:nvSpPr>
        <p:spPr>
          <a:xfrm>
            <a:off x="5791200" y="3429000"/>
            <a:ext cx="2819400" cy="8382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eptagon 11">
            <a:hlinkClick r:id="rId8" action="ppaction://hlinksldjump"/>
          </p:cNvPr>
          <p:cNvSpPr/>
          <p:nvPr/>
        </p:nvSpPr>
        <p:spPr>
          <a:xfrm>
            <a:off x="5715000" y="4495800"/>
            <a:ext cx="2895600" cy="8382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Task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eptagon 12">
            <a:hlinkClick r:id="rId9" action="ppaction://hlinksldjump"/>
          </p:cNvPr>
          <p:cNvSpPr/>
          <p:nvPr/>
        </p:nvSpPr>
        <p:spPr>
          <a:xfrm>
            <a:off x="5791200" y="2362200"/>
            <a:ext cx="2743200" cy="8382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>
            <a:hlinkClick r:id="rId10" action="ppaction://hlinksldjump"/>
          </p:cNvPr>
          <p:cNvSpPr/>
          <p:nvPr/>
        </p:nvSpPr>
        <p:spPr>
          <a:xfrm>
            <a:off x="5715000" y="1371600"/>
            <a:ext cx="2743200" cy="838200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447800"/>
            <a:ext cx="16764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Beauty</a:t>
            </a:r>
            <a:endParaRPr lang="en-US" sz="3200" dirty="0">
              <a:solidFill>
                <a:srgbClr val="0082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295797" y="2590403"/>
            <a:ext cx="762000" cy="7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048000"/>
            <a:ext cx="37338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quality of being pleasing to the mind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181600"/>
            <a:ext cx="6553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at the beauty of the place .</a:t>
            </a:r>
            <a:r>
              <a:rPr lang="bn-BD" sz="3600" dirty="0" smtClean="0">
                <a:solidFill>
                  <a:srgbClr val="C00000"/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752997" y="4647803"/>
            <a:ext cx="762000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meaning, make sentence and pronunciation with  appropriate stress and intonation.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Photo0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2601"/>
            <a:ext cx="37338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2286000" y="2209800"/>
            <a:ext cx="1295400" cy="1524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43000"/>
            <a:ext cx="914400" cy="908050"/>
          </a:xfrm>
          <a:prstGeom prst="rect">
            <a:avLst/>
          </a:prstGeom>
        </p:spPr>
      </p:pic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1981200"/>
          <a:ext cx="1041400" cy="685800"/>
        </p:xfrm>
        <a:graphic>
          <a:graphicData uri="http://schemas.openxmlformats.org/presentationml/2006/ole">
            <p:oleObj spid="_x0000_s2051" name="Packager Shell Object" r:id="rId5" imgW="104148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447800"/>
            <a:ext cx="16764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Grace</a:t>
            </a:r>
            <a:endParaRPr lang="en-US" sz="3200" dirty="0">
              <a:solidFill>
                <a:srgbClr val="0082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295797" y="2590403"/>
            <a:ext cx="762000" cy="7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048000"/>
            <a:ext cx="411480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quality of behavior of  polite and pleasant and deserves respect.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715000"/>
            <a:ext cx="59436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love my mother for her grace.</a:t>
            </a:r>
            <a:r>
              <a:rPr lang="bn-BD" sz="3600" dirty="0" smtClean="0">
                <a:solidFill>
                  <a:srgbClr val="C00000"/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752997" y="5181203"/>
            <a:ext cx="762000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meaning, make sentence and pronunciation with  appropriate stress and intonation.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Photo0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2590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2286000" y="2209800"/>
            <a:ext cx="1295400" cy="1524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066800"/>
            <a:ext cx="914400" cy="908050"/>
          </a:xfrm>
          <a:prstGeom prst="rect">
            <a:avLst/>
          </a:prstGeom>
        </p:spPr>
      </p:pic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86200" y="2057400"/>
          <a:ext cx="927100" cy="685800"/>
        </p:xfrm>
        <a:graphic>
          <a:graphicData uri="http://schemas.openxmlformats.org/presentationml/2006/ole">
            <p:oleObj spid="_x0000_s1027" name="Packager Shell Object" r:id="rId5" imgW="92736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153400" cy="990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1007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rhyme with the help of picture</a:t>
            </a:r>
            <a:r>
              <a:rPr lang="bn-BD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32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181600"/>
            <a:ext cx="5257800" cy="6858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a face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181600"/>
            <a:ext cx="5257800" cy="6858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lovely face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44834"/>
            <a:ext cx="5003964" cy="333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9906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19200"/>
            <a:ext cx="3886200" cy="368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33600" y="5334000"/>
            <a:ext cx="5181600" cy="6858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of grace.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8153400" cy="990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1007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rhyme with the help of picture</a:t>
            </a:r>
            <a:r>
              <a:rPr lang="bn-BD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32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334000"/>
            <a:ext cx="5181600" cy="6858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full of beauty,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1430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09688"/>
            <a:ext cx="5003964" cy="356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600200" y="5181600"/>
            <a:ext cx="5638800" cy="9144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Compared no other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8153400" cy="990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1007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rhyme with the help of picture</a:t>
            </a:r>
            <a:r>
              <a:rPr lang="bn-BD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32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181600"/>
            <a:ext cx="4953000" cy="9144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face can be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9906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334000"/>
            <a:ext cx="6172200" cy="9144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my beloved mother.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8153400" cy="990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Down">
              <a:avLst>
                <a:gd name="adj" fmla="val 1007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Read the rhyme with the help of picture</a:t>
            </a:r>
            <a:r>
              <a:rPr lang="bn-BD" sz="3200" b="1" spc="100" dirty="0" smtClean="0">
                <a:ln w="180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3200" b="1" spc="100" dirty="0">
              <a:ln w="180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334000"/>
            <a:ext cx="5105400" cy="9144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lovely lady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105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1293585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5" grpId="1" animBg="1"/>
      <p:bldP spid="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1371600"/>
            <a:ext cx="7772400" cy="502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know a face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A lovely face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So full of beauty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 grace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ctr">
              <a:spcBef>
                <a:spcPct val="0"/>
              </a:spcBef>
              <a:defRPr/>
            </a:pPr>
            <a:endParaRPr lang="en-US" sz="3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That face can be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Compared to no other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That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lovely lady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6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Is</a:t>
            </a: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my beloved mother.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19200" y="685799"/>
            <a:ext cx="7772400" cy="914401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punctuation mark.</a:t>
            </a:r>
            <a:endParaRPr lang="en-US" sz="44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48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capital letter.</a:t>
            </a:r>
            <a:endParaRPr lang="en-US" sz="44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04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read  the rhyme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371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477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905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114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3048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514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791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1371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85800" y="990600"/>
            <a:ext cx="7924800" cy="228600"/>
          </a:xfrm>
          <a:prstGeom prst="left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52210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4648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57544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30112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192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3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6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/>
      <p:bldP spid="6" grpId="0"/>
      <p:bldP spid="6" grpId="1"/>
      <p:bldP spid="7" grpId="0"/>
      <p:bldP spid="7" grpId="1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3" grpId="0"/>
      <p:bldP spid="23" grpId="1"/>
      <p:bldP spid="2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r_bangla_boi-5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4757705" cy="47177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867400" y="1676400"/>
            <a:ext cx="2743200" cy="41549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Open your book (page no :71 and read silently. 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572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765800" cy="424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838200"/>
            <a:ext cx="3581400" cy="76944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572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2819400" cy="448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67200" y="1143000"/>
            <a:ext cx="4114800" cy="830997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Guess and say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13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is the  the person ?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886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Whom you love most?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Brother/ uncle/ father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724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Mother/ father/sister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505200" y="2438400"/>
            <a:ext cx="304800" cy="304800"/>
          </a:xfrm>
          <a:prstGeom prst="wedgeEllipseCallout">
            <a:avLst>
              <a:gd name="adj1" fmla="val 124621"/>
              <a:gd name="adj2" fmla="val 7955"/>
            </a:avLst>
          </a:prstGeom>
          <a:solidFill>
            <a:srgbClr val="00B0F0"/>
          </a:solidFill>
          <a:ln>
            <a:solidFill>
              <a:srgbClr val="FF3399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3429000" y="4038600"/>
            <a:ext cx="304800" cy="304800"/>
          </a:xfrm>
          <a:prstGeom prst="wedgeEllipseCallout">
            <a:avLst>
              <a:gd name="adj1" fmla="val 124621"/>
              <a:gd name="adj2" fmla="val 7955"/>
            </a:avLst>
          </a:prstGeom>
          <a:solidFill>
            <a:srgbClr val="00B0F0"/>
          </a:solidFill>
          <a:ln>
            <a:solidFill>
              <a:srgbClr val="FF3399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847725" y="533400"/>
            <a:ext cx="2428875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286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572000" cy="4065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29200" y="5562600"/>
            <a:ext cx="9906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410200"/>
            <a:ext cx="9906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486400"/>
            <a:ext cx="9906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562600"/>
            <a:ext cx="9906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638800"/>
            <a:ext cx="9906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5486400"/>
            <a:ext cx="9906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5486400"/>
            <a:ext cx="9906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572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676400"/>
            <a:ext cx="838200" cy="838200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00200"/>
            <a:ext cx="6858000" cy="990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hich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words tell you that your mother is  beautiful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0" y="2895600"/>
            <a:ext cx="4343400" cy="3200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know a face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A lovely face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So full of beauty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 grace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52800" y="3581400"/>
            <a:ext cx="1600200" cy="609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lovely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0" y="4267200"/>
            <a:ext cx="1828800" cy="762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beauty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2895600" cy="1162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572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uiExpand="1" build="allAtOnce"/>
      <p:bldP spid="7" grpId="1" build="allAtOnce"/>
      <p:bldP spid="7" grpId="2" build="allAtOnce"/>
      <p:bldP spid="9" grpId="1" build="allAtOnce"/>
      <p:bldP spid="9" grpId="2" build="allAtOnce"/>
      <p:bldP spid="430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172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600200"/>
            <a:ext cx="3962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Copy the lines.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4210812" y="2418588"/>
            <a:ext cx="4450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4210812" y="1123188"/>
            <a:ext cx="4450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 does your father do?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Grand mother tell us stories.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113212"/>
            <a:ext cx="807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4341812"/>
            <a:ext cx="807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884612"/>
            <a:ext cx="8077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4570412"/>
            <a:ext cx="8077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5865812"/>
            <a:ext cx="807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6094412"/>
            <a:ext cx="807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5637212"/>
            <a:ext cx="8077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6323012"/>
            <a:ext cx="8077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810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00417 0.097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417 0.141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entagon 57"/>
          <p:cNvSpPr/>
          <p:nvPr/>
        </p:nvSpPr>
        <p:spPr>
          <a:xfrm rot="16200000">
            <a:off x="0" y="3429000"/>
            <a:ext cx="3429000" cy="28194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entagon 55"/>
          <p:cNvSpPr/>
          <p:nvPr/>
        </p:nvSpPr>
        <p:spPr>
          <a:xfrm rot="16200000">
            <a:off x="2857500" y="3390900"/>
            <a:ext cx="3429000" cy="2895600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entagon 56"/>
          <p:cNvSpPr/>
          <p:nvPr/>
        </p:nvSpPr>
        <p:spPr>
          <a:xfrm rot="16200000">
            <a:off x="5753100" y="3390900"/>
            <a:ext cx="3429000" cy="289560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" y="4724400"/>
            <a:ext cx="2971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Write the rhyme.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4953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3399"/>
                  </a:solidFill>
                </a:ln>
                <a:solidFill>
                  <a:srgbClr val="6666FF"/>
                </a:solidFill>
              </a:rPr>
              <a:t>Read  the rhyme </a:t>
            </a:r>
            <a:endParaRPr lang="en-US" sz="4000" b="1" dirty="0">
              <a:ln>
                <a:solidFill>
                  <a:srgbClr val="FF3399"/>
                </a:solidFill>
              </a:ln>
              <a:solidFill>
                <a:srgbClr val="6666FF"/>
              </a:solidFill>
            </a:endParaRPr>
          </a:p>
        </p:txBody>
      </p:sp>
      <p:sp>
        <p:nvSpPr>
          <p:cNvPr id="42" name="Explosion 1 41"/>
          <p:cNvSpPr/>
          <p:nvPr/>
        </p:nvSpPr>
        <p:spPr>
          <a:xfrm>
            <a:off x="1219200" y="0"/>
            <a:ext cx="6400800" cy="22098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04800" y="1905000"/>
            <a:ext cx="2743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207560"/>
              <a:satOff val="33334"/>
              <a:lumOff val="-2549"/>
              <a:alphaOff val="0"/>
            </a:schemeClr>
          </a:fillRef>
          <a:effectRef idx="2">
            <a:schemeClr val="accent2">
              <a:hueOff val="-16207560"/>
              <a:satOff val="33334"/>
              <a:lumOff val="-2549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Rounded Rectangle 52"/>
          <p:cNvSpPr/>
          <p:nvPr/>
        </p:nvSpPr>
        <p:spPr>
          <a:xfrm>
            <a:off x="5943600" y="1981200"/>
            <a:ext cx="2743200" cy="10668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207560"/>
              <a:satOff val="33334"/>
              <a:lumOff val="-2549"/>
              <a:alphaOff val="0"/>
            </a:schemeClr>
          </a:fillRef>
          <a:effectRef idx="2">
            <a:schemeClr val="accent2">
              <a:hueOff val="-16207560"/>
              <a:satOff val="33334"/>
              <a:lumOff val="-2549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Rounded Rectangle 53"/>
          <p:cNvSpPr/>
          <p:nvPr/>
        </p:nvSpPr>
        <p:spPr>
          <a:xfrm>
            <a:off x="3124200" y="1905000"/>
            <a:ext cx="2743200" cy="10668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207560"/>
              <a:satOff val="33334"/>
              <a:lumOff val="-2549"/>
              <a:alphaOff val="0"/>
            </a:schemeClr>
          </a:fillRef>
          <a:effectRef idx="2">
            <a:schemeClr val="accent2">
              <a:hueOff val="-16207560"/>
              <a:satOff val="33334"/>
              <a:lumOff val="-2549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 33"/>
          <p:cNvSpPr/>
          <p:nvPr/>
        </p:nvSpPr>
        <p:spPr>
          <a:xfrm>
            <a:off x="3124200" y="49530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Recite the rhyme.</a:t>
            </a:r>
            <a:endParaRPr lang="en-US" sz="4000" b="1" spc="50" dirty="0">
              <a:ln w="1143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Green Group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28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Group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 Group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81000"/>
            <a:ext cx="914400" cy="9080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57" grpId="0" animBg="1"/>
      <p:bldP spid="33" grpId="0"/>
      <p:bldP spid="36" grpId="0"/>
      <p:bldP spid="42" grpId="0" animBg="1"/>
      <p:bldP spid="34" grpId="0"/>
      <p:bldP spid="48" grpId="0"/>
      <p:bldP spid="4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uble Wave 14"/>
          <p:cNvSpPr/>
          <p:nvPr/>
        </p:nvSpPr>
        <p:spPr>
          <a:xfrm>
            <a:off x="381000" y="2057400"/>
            <a:ext cx="8534400" cy="2667000"/>
          </a:xfrm>
          <a:prstGeom prst="doubleWave">
            <a:avLst>
              <a:gd name="adj1" fmla="val 6250"/>
              <a:gd name="adj2" fmla="val 340"/>
            </a:avLst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 prstMaterial="softEdg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4267200"/>
            <a:ext cx="1447800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7000" y="3429000"/>
            <a:ext cx="152400" cy="1676400"/>
          </a:xfrm>
          <a:prstGeom prst="rect">
            <a:avLst/>
          </a:prstGeom>
          <a:solidFill>
            <a:srgbClr val="CC66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Operation 2"/>
          <p:cNvSpPr/>
          <p:nvPr/>
        </p:nvSpPr>
        <p:spPr>
          <a:xfrm rot="10800000">
            <a:off x="6553200" y="3657600"/>
            <a:ext cx="1981200" cy="609600"/>
          </a:xfrm>
          <a:prstGeom prst="flowChartManualOperation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7391400" y="4495800"/>
            <a:ext cx="457200" cy="685800"/>
          </a:xfrm>
          <a:prstGeom prst="bevel">
            <a:avLst/>
          </a:prstGeom>
          <a:solidFill>
            <a:srgbClr val="FF6600"/>
          </a:solidFill>
          <a:ln>
            <a:solidFill>
              <a:srgbClr val="A31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 rot="5400000">
            <a:off x="6972300" y="4533900"/>
            <a:ext cx="381000" cy="304800"/>
          </a:xfrm>
          <a:prstGeom prst="bevel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 rot="5400000">
            <a:off x="7897354" y="4542310"/>
            <a:ext cx="381000" cy="304800"/>
          </a:xfrm>
          <a:prstGeom prst="bevel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6781800" y="5181600"/>
            <a:ext cx="1600200" cy="152400"/>
          </a:xfrm>
          <a:prstGeom prst="trapezoid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520981">
            <a:off x="5410200" y="2194372"/>
            <a:ext cx="2362200" cy="1828800"/>
          </a:xfrm>
          <a:prstGeom prst="cloud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6096000"/>
            <a:ext cx="1219199" cy="381000"/>
          </a:xfrm>
          <a:prstGeom prst="rect">
            <a:avLst/>
          </a:prstGeom>
        </p:spPr>
      </p:pic>
      <p:pic>
        <p:nvPicPr>
          <p:cNvPr id="10" name="Picture 9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791200"/>
            <a:ext cx="1219199" cy="381000"/>
          </a:xfrm>
          <a:prstGeom prst="rect">
            <a:avLst/>
          </a:prstGeom>
        </p:spPr>
      </p:pic>
      <p:pic>
        <p:nvPicPr>
          <p:cNvPr id="11" name="Picture 10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5486400"/>
            <a:ext cx="1219199" cy="381000"/>
          </a:xfrm>
          <a:prstGeom prst="rect">
            <a:avLst/>
          </a:prstGeom>
        </p:spPr>
      </p:pic>
      <p:pic>
        <p:nvPicPr>
          <p:cNvPr id="12" name="Picture 11" descr="gras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6248400"/>
            <a:ext cx="1219199" cy="381000"/>
          </a:xfrm>
          <a:prstGeom prst="rect">
            <a:avLst/>
          </a:prstGeom>
        </p:spPr>
      </p:pic>
      <p:pic>
        <p:nvPicPr>
          <p:cNvPr id="13" name="Picture 12" descr="animatedSbutterflyflow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4953000"/>
            <a:ext cx="1428750" cy="1428750"/>
          </a:xfrm>
          <a:prstGeom prst="rect">
            <a:avLst/>
          </a:prstGeom>
        </p:spPr>
      </p:pic>
      <p:pic>
        <p:nvPicPr>
          <p:cNvPr id="14" name="Picture 13" descr="flower 3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724400"/>
            <a:ext cx="507765" cy="5952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1800" y="457200"/>
            <a:ext cx="3200400" cy="1143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bn-BD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105400"/>
            <a:ext cx="5334000" cy="1323439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5 lines about your mother.</a:t>
            </a:r>
            <a:r>
              <a:rPr lang="bn-BD" sz="4000" b="1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4572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905000"/>
            <a:ext cx="4124411" cy="2577756"/>
          </a:xfrm>
          <a:prstGeom prst="hear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2895600" cy="1143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prstTxWarp prst="textWave4">
              <a:avLst>
                <a:gd name="adj1" fmla="val 6250"/>
                <a:gd name="adj2" fmla="val 4896"/>
              </a:avLst>
            </a:prstTxWarp>
            <a:spAutoFit/>
          </a:bodyPr>
          <a:lstStyle/>
          <a:p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Closing of the Class </a:t>
            </a:r>
            <a:r>
              <a:rPr lang="bn-BD" sz="44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NikoshBAN" pitchFamily="2" charset="0"/>
              </a:rPr>
              <a:t> 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648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Stay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648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Fine</a:t>
            </a:r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410200"/>
            <a:ext cx="3429000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rgbClr val="99CCFF"/>
                  </a:solidFill>
                </a:ln>
                <a:solidFill>
                  <a:srgbClr val="FF66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Thanks</a:t>
            </a:r>
            <a:endParaRPr lang="en-US" sz="6000" b="1" dirty="0">
              <a:ln w="11430">
                <a:solidFill>
                  <a:srgbClr val="99CCFF"/>
                </a:solidFill>
              </a:ln>
              <a:solidFill>
                <a:srgbClr val="FF66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a-mothers-love-can-not-be-measured-its-a-brilliant-gem-to-be-treasur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0"/>
            <a:ext cx="46482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810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95600" y="304800"/>
            <a:ext cx="3200400" cy="1295400"/>
          </a:xfrm>
          <a:prstGeom prst="cloud">
            <a:avLst/>
          </a:prstGeom>
          <a:solidFill>
            <a:srgbClr val="CCCC00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449759"/>
            <a:ext cx="2895600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FF9966"/>
                  </a:solidFill>
                </a:ln>
                <a:solidFill>
                  <a:srgbClr val="F438C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ntroduction</a:t>
            </a:r>
            <a:r>
              <a:rPr lang="bn-BD" sz="4400" dirty="0" smtClean="0">
                <a:ln>
                  <a:solidFill>
                    <a:srgbClr val="FF9966"/>
                  </a:solidFill>
                </a:ln>
                <a:solidFill>
                  <a:srgbClr val="F438C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rgbClr val="FF9966"/>
                </a:solidFill>
              </a:ln>
              <a:solidFill>
                <a:srgbClr val="F438C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Prepared by</a:t>
            </a: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Lesson’s identity</a:t>
            </a:r>
            <a:endParaRPr lang="en-US" sz="3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362200"/>
            <a:ext cx="40386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Mahfuz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Sultana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Carmaichael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College Govt. Primary School,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Rangpur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3200" dirty="0" smtClean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62200"/>
            <a:ext cx="37338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Class-Three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Subject-English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Unit-10, Lesson-3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mother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Time- 45 minutes.</a:t>
            </a:r>
            <a:endParaRPr lang="bn-BD" sz="3200" dirty="0" smtClean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04800"/>
            <a:ext cx="914400" cy="1219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4">
              <a:avLst>
                <a:gd name="adj1" fmla="val 6250"/>
                <a:gd name="adj2" fmla="val -205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rgbClr val="FF9966"/>
                  </a:solidFill>
                </a:ln>
                <a:solidFill>
                  <a:srgbClr val="F438C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400" dirty="0" smtClean="0">
                <a:ln>
                  <a:solidFill>
                    <a:srgbClr val="FF9966"/>
                  </a:solidFill>
                </a:ln>
                <a:solidFill>
                  <a:srgbClr val="F438C3"/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rgbClr val="FF9966"/>
                </a:solidFill>
              </a:ln>
              <a:solidFill>
                <a:srgbClr val="F438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81000"/>
            <a:ext cx="914400" cy="908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905000"/>
            <a:ext cx="76200" cy="403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1981200"/>
            <a:ext cx="76200" cy="4038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2133600"/>
            <a:ext cx="76200" cy="4038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52400"/>
            <a:ext cx="3962400" cy="13716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105400"/>
            <a:ext cx="57150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think about your mother</a:t>
            </a:r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?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39000" y="1600200"/>
          <a:ext cx="914400" cy="771525"/>
        </p:xfrm>
        <a:graphic>
          <a:graphicData uri="http://schemas.openxmlformats.org/presentationml/2006/ole">
            <p:oleObj spid="_x0000_s22531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11" name="Picture 10" descr="Mother'sLove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00200"/>
            <a:ext cx="4267200" cy="356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810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676401"/>
            <a:ext cx="9220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able to-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1.repeat rhyme after the teacher and recite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2.read aloud the rhyme with proper pronunciation and  stress.</a:t>
            </a:r>
          </a:p>
          <a:p>
            <a:pPr>
              <a:defRPr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3.recognize punctuation marks and read accordingly.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4.write the rhyme by using punctuation 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marks.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09600"/>
            <a:ext cx="3657600" cy="838200"/>
          </a:xfrm>
          <a:prstGeom prst="rect">
            <a:avLst/>
          </a:prstGeom>
          <a:solidFill>
            <a:srgbClr val="B64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Learning outcome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447800"/>
            <a:ext cx="50292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8600" y="838200"/>
            <a:ext cx="4572000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NikoshBAN" pitchFamily="2" charset="0"/>
              </a:rPr>
              <a:t>based on competencies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C000"/>
              </a:solidFill>
              <a:cs typeface="NikoshBAN" pitchFamily="2" charset="0"/>
            </a:endParaRPr>
          </a:p>
        </p:txBody>
      </p:sp>
      <p:pic>
        <p:nvPicPr>
          <p:cNvPr id="7" name="Picture 6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2400"/>
            <a:ext cx="914400" cy="9080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-425110-Animated_Rain_and_clou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5410199" cy="2642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7924800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you see in the picture</a:t>
            </a:r>
            <a:r>
              <a:rPr lang="bn-BD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?</a:t>
            </a:r>
            <a:endParaRPr lang="en-US" sz="4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143000"/>
            <a:ext cx="59436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Whom loved and care you most in your family</a:t>
            </a:r>
            <a:r>
              <a:rPr lang="bn-BD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NikoshBAN" pitchFamily="2" charset="0"/>
              </a:rPr>
              <a:t>?</a:t>
            </a:r>
            <a:endParaRPr lang="en-US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715000"/>
            <a:ext cx="2590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family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096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733800" cy="1600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3974"/>
              </a:avLst>
            </a:prstTxWarp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weather_clouds_animation_cc.gif n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3733800" cy="3054132"/>
          </a:xfrm>
          <a:prstGeom prst="roundRect">
            <a:avLst/>
          </a:prstGeom>
          <a:ln>
            <a:solidFill>
              <a:srgbClr val="F438C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2860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rgbClr val="92D05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</a:t>
            </a:r>
          </a:p>
          <a:p>
            <a:pPr algn="ctr"/>
            <a:r>
              <a:rPr lang="en-US" sz="6000" b="1" dirty="0" smtClean="0">
                <a:ln w="11430">
                  <a:solidFill>
                    <a:srgbClr val="92D05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</a:t>
            </a:r>
            <a:endParaRPr lang="en-US" sz="6000" b="1" dirty="0">
              <a:ln w="11430">
                <a:solidFill>
                  <a:srgbClr val="92D05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810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art-Room-Board-Pointer-Students-Teachers-Knowle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4876800" cy="2895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838200"/>
            <a:ext cx="3581400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Input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7200"/>
            <a:ext cx="91440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1447800"/>
            <a:ext cx="16764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Lovely</a:t>
            </a:r>
            <a:endParaRPr lang="en-US" sz="3200" dirty="0">
              <a:solidFill>
                <a:srgbClr val="0082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371997" y="2590403"/>
            <a:ext cx="762000" cy="7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3048000"/>
            <a:ext cx="18288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181600"/>
            <a:ext cx="5105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 has a lovely face .</a:t>
            </a:r>
            <a:r>
              <a:rPr lang="bn-BD" sz="3600" dirty="0" smtClean="0">
                <a:solidFill>
                  <a:srgbClr val="C00000"/>
                </a:solidFill>
                <a:latin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95797" y="4266803"/>
            <a:ext cx="762000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meaning, make sentence and pronunciation with  appropriate stress and intonation.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Photo0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3048000" cy="25908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286000" y="2209800"/>
            <a:ext cx="1295400" cy="1524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ock_Icon_Home_Button_by_Moa_isa_JediKnight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43000"/>
            <a:ext cx="914400" cy="908050"/>
          </a:xfrm>
          <a:prstGeom prst="rect">
            <a:avLst/>
          </a:prstGeom>
        </p:spPr>
      </p:pic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2057400"/>
          <a:ext cx="965200" cy="685800"/>
        </p:xfrm>
        <a:graphic>
          <a:graphicData uri="http://schemas.openxmlformats.org/presentationml/2006/ole">
            <p:oleObj spid="_x0000_s3075" name="Packager Shell Object" r:id="rId5" imgW="96552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433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54</cp:revision>
  <dcterms:created xsi:type="dcterms:W3CDTF">2006-08-16T00:00:00Z</dcterms:created>
  <dcterms:modified xsi:type="dcterms:W3CDTF">2014-01-19T09:04:37Z</dcterms:modified>
  <cp:contentStatus/>
</cp:coreProperties>
</file>